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0" r:id="rId4"/>
    <p:sldId id="292" r:id="rId5"/>
    <p:sldId id="291" r:id="rId6"/>
    <p:sldId id="259" r:id="rId7"/>
    <p:sldId id="293" r:id="rId8"/>
    <p:sldId id="281" r:id="rId9"/>
    <p:sldId id="258" r:id="rId10"/>
    <p:sldId id="275" r:id="rId11"/>
    <p:sldId id="261" r:id="rId12"/>
    <p:sldId id="269" r:id="rId13"/>
    <p:sldId id="282" r:id="rId14"/>
    <p:sldId id="286" r:id="rId15"/>
    <p:sldId id="287" r:id="rId16"/>
    <p:sldId id="283" r:id="rId17"/>
    <p:sldId id="284" r:id="rId18"/>
    <p:sldId id="288" r:id="rId19"/>
    <p:sldId id="268" r:id="rId20"/>
    <p:sldId id="270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29" autoAdjust="0"/>
    <p:restoredTop sz="91020" autoAdjust="0"/>
  </p:normalViewPr>
  <p:slideViewPr>
    <p:cSldViewPr snapToGrid="0">
      <p:cViewPr>
        <p:scale>
          <a:sx n="60" d="100"/>
          <a:sy n="60" d="100"/>
        </p:scale>
        <p:origin x="1224" y="8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B18EF-0913-4D1F-A602-DE1ED3B7DBA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37019-95C0-422C-A198-999875429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 MACD, verified by ADX, for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 and sell signal generation.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37019-95C0-422C-A198-9998754293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36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 MACD, verified by ADX, for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 and sell signal generation.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37019-95C0-422C-A198-9998754293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44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 MACD, verified by ADX, for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 and sell signal generation.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37019-95C0-422C-A198-9998754293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08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37019-95C0-422C-A198-9998754293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2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37019-95C0-422C-A198-9998754293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14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37019-95C0-422C-A198-9998754293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5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C201C-E37C-4AE5-330A-1C2319812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E9CE59-5EE2-2C3B-8BE9-B30732984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C906D-7CF7-FF78-25BD-C2487474E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7A86-EF25-4381-A128-19BA6E5932C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14D19-88B7-FA12-CC9F-AC6335CC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BC3A9-752E-C4FB-1DF8-92EC6355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77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ED0B4-C296-0B9E-7569-036C11DE2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FA6A5-8143-A934-1FBA-FFF72A3C5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F24B6-E49B-7D34-592C-9849D2CA2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7A86-EF25-4381-A128-19BA6E5932C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5757B-5D71-07DF-8DBF-7FA4AA1AB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EF3DA-A1DE-44F0-2F5E-0256F37A6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16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967D6C-1FEA-55DE-9EE1-B5273E7CD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C68E2A-8BE0-3B9A-6AB1-225873669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B871E-11C2-C347-48EB-350F284A0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7A86-EF25-4381-A128-19BA6E5932C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BC10F-FF2A-EE7A-066E-CC11DA083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69B52-D486-DAD8-3722-DAB53A98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3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F0916-D889-8652-52CF-4FE15EB8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4894D-5F4E-AFA8-1F26-1F46E85A0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2C619-DFE1-F5FA-122B-2C8F38114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7A86-EF25-4381-A128-19BA6E5932C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65A73-7828-B4E0-F452-23F93014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E44DD-4F77-B01B-2911-005D85CC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95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67B23-F836-D215-F677-E9B70637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9A314-4EB8-30AC-0EF8-455A540C8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E829E-86F8-38AD-3B83-2A3925551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7A86-EF25-4381-A128-19BA6E5932C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7261B-9222-E696-16BD-2B84FC9D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40EF1-5484-4CC5-C9AB-3F74F4A6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20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7DB3-2C4F-2201-08DF-9A683BF3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4462-8BA8-BCA4-C4E8-B9017C720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CE191F-1576-89E1-DB71-0B7A2F9E9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620C1-6AF5-7DA2-9356-0502527B7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7A86-EF25-4381-A128-19BA6E5932C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0CC72-2C22-A49E-F915-CF42F2F7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D5AE70-AC53-120D-CCC5-B252F0C40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4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68789-ED7F-C68F-9146-BA0F083F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B6C21-2DAF-CBA8-090D-5E5B5AABD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C3DE8-A15B-FCB9-D6A1-564FFCA14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64C2B-AFB0-5556-0753-FC42E390B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44869-AACC-0E13-66EF-4700DF70DF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CB574-3253-5248-69F2-553C717BD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7A86-EF25-4381-A128-19BA6E5932C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3A14A4-2A5C-AF7B-A9EC-B5666B25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F9F485-14CF-9429-7E8B-8CFB672C2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72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045E-61DB-3DA6-A5DE-7BD03CCC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B58AC5-5773-DCDC-9CAA-27166B448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7A86-EF25-4381-A128-19BA6E5932C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1EDED-7547-7A53-15C2-DDCCF7A3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FADD2-FD4B-0F2D-72DB-02B867C7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25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6F945C-B030-9E05-A042-F057B24E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7A86-EF25-4381-A128-19BA6E5932C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8BEA-6F44-019A-2C7E-67564558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3923A-DBFF-B8C0-9C06-26263851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81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F4A8-B996-D76A-23C9-B5B90FA18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8E79B-683F-B310-4CF2-B822123AA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1D88E-2DB8-1FDB-3279-DDC531A31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2E99D-417B-093F-9C8B-A989700FC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7A86-EF25-4381-A128-19BA6E5932C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2832B-F30D-1495-3AE4-4331B11BD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E48F1-410F-F6D0-85BB-34AEA00B7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8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9000F-EFAC-EAA3-C2A8-921DCD8E1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7E13CB-BF87-D564-ED18-5E63176B6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B571A-350E-0012-17BB-1D5B1EB8C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BC343-DBE4-CD6D-83DB-42243149E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7A86-EF25-4381-A128-19BA6E5932C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BF258-230F-77E2-7A9E-343CF6204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0AE10-0904-2007-55E8-E4F7FAEE4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36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CAEF8F-E806-591A-B61B-4D468A34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BD842-BB25-6E26-BFC7-E6D3930BC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F511F-FAD4-F6F4-864F-A1021FBB8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B7A86-EF25-4381-A128-19BA6E5932C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846E6-25F3-96B3-0ED8-A09DDF112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FEABA-E995-F720-84E7-3A4BF3176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191E9-E981-4B30-B2E2-B34A0BF39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48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old coin with a world map&#10;&#10;Description automatically generated">
            <a:extLst>
              <a:ext uri="{FF2B5EF4-FFF2-40B4-BE49-F238E27FC236}">
                <a16:creationId xmlns:a16="http://schemas.microsoft.com/office/drawing/2014/main" id="{52CB2837-784D-1EAC-6B77-9FF362F66D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9" r="9089" b="100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ED7D0-F3CE-3514-11F9-CB5F54A37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965195"/>
            <a:ext cx="56180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Introducing </a:t>
            </a:r>
            <a:b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Global Coin</a:t>
            </a:r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12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March 2024</a:t>
            </a:r>
            <a:endParaRPr lang="en-US" sz="4400" i="1" dirty="0">
              <a:solidFill>
                <a:schemeClr val="bg1"/>
              </a:solidFill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FAC9C-8BC3-47F4-1E24-749322A9D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13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Harith Alshuwaykh</a:t>
            </a:r>
          </a:p>
          <a:p>
            <a:pPr algn="l"/>
            <a:r>
              <a:rPr lang="en-US" sz="13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 Muslin</a:t>
            </a:r>
          </a:p>
          <a:p>
            <a:pPr algn="l"/>
            <a:r>
              <a:rPr lang="en-US" sz="13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Montgomery Gash</a:t>
            </a:r>
          </a:p>
          <a:p>
            <a:pPr algn="l"/>
            <a:r>
              <a:rPr lang="en-US" sz="13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Erin O’Leary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E47162-1EC4-3811-56AC-247DFFEEA0E0}"/>
              </a:ext>
            </a:extLst>
          </p:cNvPr>
          <p:cNvSpPr txBox="1"/>
          <p:nvPr/>
        </p:nvSpPr>
        <p:spPr>
          <a:xfrm>
            <a:off x="477980" y="641421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https://www.youtube.com/watch?v=u66eOJSJTfs</a:t>
            </a:r>
          </a:p>
        </p:txBody>
      </p:sp>
    </p:spTree>
    <p:extLst>
      <p:ext uri="{BB962C8B-B14F-4D97-AF65-F5344CB8AC3E}">
        <p14:creationId xmlns:p14="http://schemas.microsoft.com/office/powerpoint/2010/main" val="1604016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A blue background with icons and a circuit board&#10;&#10;Description automatically generated">
            <a:extLst>
              <a:ext uri="{FF2B5EF4-FFF2-40B4-BE49-F238E27FC236}">
                <a16:creationId xmlns:a16="http://schemas.microsoft.com/office/drawing/2014/main" id="{A8EF17A4-8175-BAA2-4A80-1363BE4C1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089" y="1825625"/>
            <a:ext cx="6523821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2545041"/>
            <a:ext cx="644751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1352781" y="169249"/>
            <a:ext cx="45908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 token using at address of token resulting in deployed token contract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6111B1-391C-6CB8-8E97-97B8E9F0081C}"/>
              </a:ext>
            </a:extLst>
          </p:cNvPr>
          <p:cNvSpPr txBox="1"/>
          <p:nvPr/>
        </p:nvSpPr>
        <p:spPr>
          <a:xfrm>
            <a:off x="7886699" y="128587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Sam Muslin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3025D6E-DB8C-59A7-A7F3-77DD85E6D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860" y="276224"/>
            <a:ext cx="1503151" cy="6305550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16" name="Picture 15" descr="A blue background with icons and a circuit board&#10;&#10;Description automatically generated">
            <a:extLst>
              <a:ext uri="{FF2B5EF4-FFF2-40B4-BE49-F238E27FC236}">
                <a16:creationId xmlns:a16="http://schemas.microsoft.com/office/drawing/2014/main" id="{E77FCE70-DF93-C49B-9D01-1C643CB4F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8"/>
          <a:stretch/>
        </p:blipFill>
        <p:spPr>
          <a:xfrm>
            <a:off x="345025" y="2657339"/>
            <a:ext cx="6355456" cy="403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86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294911D-5ECA-01B1-3BC8-2768BF855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80" y="1825625"/>
            <a:ext cx="6831839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801880"/>
            <a:ext cx="6210147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1158854" y="423695"/>
            <a:ext cx="52209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 token specifying value and address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DD3EC-7FEA-D98A-7C9C-30B3444E28F6}"/>
              </a:ext>
            </a:extLst>
          </p:cNvPr>
          <p:cNvSpPr txBox="1"/>
          <p:nvPr/>
        </p:nvSpPr>
        <p:spPr>
          <a:xfrm>
            <a:off x="-4054079" y="1364944"/>
            <a:ext cx="32254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lack-Lato"/>
              </a:rPr>
              <a:t>Sam[Data format]</a:t>
            </a:r>
          </a:p>
          <a:p>
            <a:endParaRPr lang="en-US" dirty="0">
              <a:latin typeface="Slack-Lato"/>
            </a:endParaRPr>
          </a:p>
          <a:p>
            <a:r>
              <a:rPr lang="en-US" dirty="0"/>
              <a:t>What Data did we use and where did we get it from?</a:t>
            </a:r>
          </a:p>
          <a:p>
            <a:endParaRPr lang="en-US" dirty="0"/>
          </a:p>
          <a:p>
            <a:r>
              <a:rPr lang="en-US" dirty="0"/>
              <a:t>How did we access it?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95032-214D-0FF8-37A2-AA93BACC2AA6}"/>
              </a:ext>
            </a:extLst>
          </p:cNvPr>
          <p:cNvSpPr txBox="1"/>
          <p:nvPr/>
        </p:nvSpPr>
        <p:spPr>
          <a:xfrm>
            <a:off x="7886700" y="112991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Sam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566128F-23C1-F597-8F1D-711C5FB85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32" y="284022"/>
            <a:ext cx="1959684" cy="6289954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13" name="Picture 12" descr="A close-up of hands putting coins into a wallet&#10;&#10;Description automatically generated">
            <a:extLst>
              <a:ext uri="{FF2B5EF4-FFF2-40B4-BE49-F238E27FC236}">
                <a16:creationId xmlns:a16="http://schemas.microsoft.com/office/drawing/2014/main" id="{92F9B478-497F-D3EC-A431-39BB765B6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3" y="2455398"/>
            <a:ext cx="5792790" cy="38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55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108F5734-E5C3-1889-5D67-72D62ABDB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75" y="1825625"/>
            <a:ext cx="7336249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285868"/>
            <a:ext cx="5669287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551209" y="541869"/>
            <a:ext cx="5220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balance of Token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DD3EC-7FEA-D98A-7C9C-30B3444E28F6}"/>
              </a:ext>
            </a:extLst>
          </p:cNvPr>
          <p:cNvSpPr txBox="1"/>
          <p:nvPr/>
        </p:nvSpPr>
        <p:spPr>
          <a:xfrm>
            <a:off x="-4054079" y="1364944"/>
            <a:ext cx="32254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lack-Lato"/>
              </a:rPr>
              <a:t>Sam[Data format]</a:t>
            </a:r>
          </a:p>
          <a:p>
            <a:endParaRPr lang="en-US" dirty="0">
              <a:latin typeface="Slack-Lato"/>
            </a:endParaRPr>
          </a:p>
          <a:p>
            <a:r>
              <a:rPr lang="en-US" dirty="0"/>
              <a:t>What Data did we use and where did we get it from?</a:t>
            </a:r>
          </a:p>
          <a:p>
            <a:endParaRPr lang="en-US" dirty="0"/>
          </a:p>
          <a:p>
            <a:r>
              <a:rPr lang="en-US" dirty="0"/>
              <a:t>How did we access it?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95032-214D-0FF8-37A2-AA93BACC2AA6}"/>
              </a:ext>
            </a:extLst>
          </p:cNvPr>
          <p:cNvSpPr txBox="1"/>
          <p:nvPr/>
        </p:nvSpPr>
        <p:spPr>
          <a:xfrm>
            <a:off x="7886700" y="112991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Sam Muslin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FFDA13BB-2282-8E4F-C882-D2477D296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137" y="246940"/>
            <a:ext cx="2529835" cy="6425956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15" name="Picture 14" descr="A hand holding a coin next to a magnifying glass&#10;&#10;Description automatically generated">
            <a:extLst>
              <a:ext uri="{FF2B5EF4-FFF2-40B4-BE49-F238E27FC236}">
                <a16:creationId xmlns:a16="http://schemas.microsoft.com/office/drawing/2014/main" id="{F3046D12-0771-4A1E-385E-E0CBAD4C1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94" y="2105875"/>
            <a:ext cx="5390885" cy="359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63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108F5734-E5C3-1889-5D67-72D62ABDB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75" y="1825625"/>
            <a:ext cx="7336249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607143"/>
            <a:ext cx="8619761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126205" y="232951"/>
            <a:ext cx="86197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an app on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Streamlit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3 pages, where page 1 is the introduction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DD3EC-7FEA-D98A-7C9C-30B3444E28F6}"/>
              </a:ext>
            </a:extLst>
          </p:cNvPr>
          <p:cNvSpPr txBox="1"/>
          <p:nvPr/>
        </p:nvSpPr>
        <p:spPr>
          <a:xfrm>
            <a:off x="-4054079" y="1364944"/>
            <a:ext cx="32254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lack-Lato"/>
              </a:rPr>
              <a:t>Sam[Data format]</a:t>
            </a:r>
          </a:p>
          <a:p>
            <a:endParaRPr lang="en-US" dirty="0">
              <a:latin typeface="Slack-Lato"/>
            </a:endParaRPr>
          </a:p>
          <a:p>
            <a:r>
              <a:rPr lang="en-US" dirty="0"/>
              <a:t>What Data did we use and where did we get it from?</a:t>
            </a:r>
          </a:p>
          <a:p>
            <a:endParaRPr lang="en-US" dirty="0"/>
          </a:p>
          <a:p>
            <a:r>
              <a:rPr lang="en-US" dirty="0"/>
              <a:t>How did we access it?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95032-214D-0FF8-37A2-AA93BACC2AA6}"/>
              </a:ext>
            </a:extLst>
          </p:cNvPr>
          <p:cNvSpPr txBox="1"/>
          <p:nvPr/>
        </p:nvSpPr>
        <p:spPr>
          <a:xfrm>
            <a:off x="7886700" y="112991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Monty Gash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4EE4BAA-0988-CB1F-9F70-02604F2D4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53" y="1867432"/>
            <a:ext cx="6320118" cy="4424412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93601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108F5734-E5C3-1889-5D67-72D62ABDB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75" y="1825625"/>
            <a:ext cx="7336249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693643"/>
            <a:ext cx="9408207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480944" y="353758"/>
            <a:ext cx="62799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2 &amp; 3 are protected with username and password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95032-214D-0FF8-37A2-AA93BACC2AA6}"/>
              </a:ext>
            </a:extLst>
          </p:cNvPr>
          <p:cNvSpPr txBox="1"/>
          <p:nvPr/>
        </p:nvSpPr>
        <p:spPr>
          <a:xfrm>
            <a:off x="7886700" y="112991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Monty Gash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4B60B48-8223-7122-0985-DC415AB4F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3" y="1991987"/>
            <a:ext cx="10941732" cy="355090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15" name="Picture 14" descr="A key with a keyhole in the middle of it&#10;&#10;Description automatically generated">
            <a:extLst>
              <a:ext uri="{FF2B5EF4-FFF2-40B4-BE49-F238E27FC236}">
                <a16:creationId xmlns:a16="http://schemas.microsoft.com/office/drawing/2014/main" id="{4C6005D1-F9D0-E90D-9B04-111D71466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167" y="359956"/>
            <a:ext cx="2659246" cy="124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14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108F5734-E5C3-1889-5D67-72D62ABDB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75" y="1825625"/>
            <a:ext cx="7336249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125227"/>
            <a:ext cx="9993978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-146160" y="328641"/>
            <a:ext cx="10414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2 is token information with account balance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95032-214D-0FF8-37A2-AA93BACC2AA6}"/>
              </a:ext>
            </a:extLst>
          </p:cNvPr>
          <p:cNvSpPr txBox="1"/>
          <p:nvPr/>
        </p:nvSpPr>
        <p:spPr>
          <a:xfrm>
            <a:off x="7886700" y="112991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Monty Gash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C94C379F-D56C-243D-F6B2-628C80177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469" y="1252236"/>
            <a:ext cx="6965352" cy="533533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2321596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108F5734-E5C3-1889-5D67-72D62ABDB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75" y="1825625"/>
            <a:ext cx="7336249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285868"/>
            <a:ext cx="5220940" cy="11802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126205" y="541869"/>
            <a:ext cx="8408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Choosing between different accounts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DD3EC-7FEA-D98A-7C9C-30B3444E28F6}"/>
              </a:ext>
            </a:extLst>
          </p:cNvPr>
          <p:cNvSpPr txBox="1"/>
          <p:nvPr/>
        </p:nvSpPr>
        <p:spPr>
          <a:xfrm>
            <a:off x="-4054079" y="1364944"/>
            <a:ext cx="32254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lack-Lato"/>
              </a:rPr>
              <a:t>Sam[Data format]</a:t>
            </a:r>
          </a:p>
          <a:p>
            <a:endParaRPr lang="en-US" dirty="0">
              <a:latin typeface="Slack-Lato"/>
            </a:endParaRPr>
          </a:p>
          <a:p>
            <a:r>
              <a:rPr lang="en-US" dirty="0"/>
              <a:t>What Data did we use and where did we get it from?</a:t>
            </a:r>
          </a:p>
          <a:p>
            <a:endParaRPr lang="en-US" dirty="0"/>
          </a:p>
          <a:p>
            <a:r>
              <a:rPr lang="en-US" dirty="0"/>
              <a:t>How did we access it?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95032-214D-0FF8-37A2-AA93BACC2AA6}"/>
              </a:ext>
            </a:extLst>
          </p:cNvPr>
          <p:cNvSpPr txBox="1"/>
          <p:nvPr/>
        </p:nvSpPr>
        <p:spPr>
          <a:xfrm>
            <a:off x="7886700" y="112991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Monty Gash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F7B4E7D3-1CD2-4616-CF01-30DDD1896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9"/>
          <a:stretch/>
        </p:blipFill>
        <p:spPr>
          <a:xfrm>
            <a:off x="3491457" y="1382122"/>
            <a:ext cx="5481275" cy="5110754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570975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108F5734-E5C3-1889-5D67-72D62ABDB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75" y="1825625"/>
            <a:ext cx="7336249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285868"/>
            <a:ext cx="6718650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126205" y="541869"/>
            <a:ext cx="6718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3: Token buying options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DD3EC-7FEA-D98A-7C9C-30B3444E28F6}"/>
              </a:ext>
            </a:extLst>
          </p:cNvPr>
          <p:cNvSpPr txBox="1"/>
          <p:nvPr/>
        </p:nvSpPr>
        <p:spPr>
          <a:xfrm>
            <a:off x="-4054079" y="1364944"/>
            <a:ext cx="32254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lack-Lato"/>
              </a:rPr>
              <a:t>Sam[Data format]</a:t>
            </a:r>
          </a:p>
          <a:p>
            <a:endParaRPr lang="en-US" dirty="0">
              <a:latin typeface="Slack-Lato"/>
            </a:endParaRPr>
          </a:p>
          <a:p>
            <a:r>
              <a:rPr lang="en-US" dirty="0"/>
              <a:t>What Data did we use and where did we get it from?</a:t>
            </a:r>
          </a:p>
          <a:p>
            <a:endParaRPr lang="en-US" dirty="0"/>
          </a:p>
          <a:p>
            <a:r>
              <a:rPr lang="en-US" dirty="0"/>
              <a:t>How did we access it?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95032-214D-0FF8-37A2-AA93BACC2AA6}"/>
              </a:ext>
            </a:extLst>
          </p:cNvPr>
          <p:cNvSpPr txBox="1"/>
          <p:nvPr/>
        </p:nvSpPr>
        <p:spPr>
          <a:xfrm>
            <a:off x="7886700" y="112991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Monty Gash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AEA34ADD-71B5-5503-BC3C-224989D37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75" y="1825625"/>
            <a:ext cx="7362825" cy="3971925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206148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108F5734-E5C3-1889-5D67-72D62ABDB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75" y="1825625"/>
            <a:ext cx="7336249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 flipV="1">
            <a:off x="126206" y="2527391"/>
            <a:ext cx="5495404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126205" y="219067"/>
            <a:ext cx="549540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3: Buy token using address and amount, resulting in transaction hash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DD3EC-7FEA-D98A-7C9C-30B3444E28F6}"/>
              </a:ext>
            </a:extLst>
          </p:cNvPr>
          <p:cNvSpPr txBox="1"/>
          <p:nvPr/>
        </p:nvSpPr>
        <p:spPr>
          <a:xfrm>
            <a:off x="-4054079" y="1364944"/>
            <a:ext cx="32254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lack-Lato"/>
              </a:rPr>
              <a:t>Sam[Data format]</a:t>
            </a:r>
          </a:p>
          <a:p>
            <a:endParaRPr lang="en-US" dirty="0">
              <a:latin typeface="Slack-Lato"/>
            </a:endParaRPr>
          </a:p>
          <a:p>
            <a:r>
              <a:rPr lang="en-US" dirty="0"/>
              <a:t>What Data did we use and where did we get it from?</a:t>
            </a:r>
          </a:p>
          <a:p>
            <a:endParaRPr lang="en-US" dirty="0"/>
          </a:p>
          <a:p>
            <a:r>
              <a:rPr lang="en-US" dirty="0"/>
              <a:t>How did we access it?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95032-214D-0FF8-37A2-AA93BACC2AA6}"/>
              </a:ext>
            </a:extLst>
          </p:cNvPr>
          <p:cNvSpPr txBox="1"/>
          <p:nvPr/>
        </p:nvSpPr>
        <p:spPr>
          <a:xfrm>
            <a:off x="7886700" y="112991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Monty Gash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9D5F489-98F4-6280-4B9A-C80999AD3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016" y="685034"/>
            <a:ext cx="4607979" cy="5880157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14" name="Picture 1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532108D-6A00-0014-F82B-036682779C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t="5474" r="8013" b="6511"/>
          <a:stretch/>
        </p:blipFill>
        <p:spPr>
          <a:xfrm>
            <a:off x="1010652" y="3119271"/>
            <a:ext cx="4405331" cy="305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17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3FF64-B905-CF6F-BFC1-107D49805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8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285868"/>
            <a:ext cx="5220940" cy="11802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126205" y="541869"/>
            <a:ext cx="5220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Chart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592B42-F315-3190-CB5D-8C1DCCA1B6DA}"/>
              </a:ext>
            </a:extLst>
          </p:cNvPr>
          <p:cNvSpPr txBox="1"/>
          <p:nvPr/>
        </p:nvSpPr>
        <p:spPr>
          <a:xfrm>
            <a:off x="7886699" y="128587"/>
            <a:ext cx="4186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Harith </a:t>
            </a:r>
            <a:r>
              <a:rPr lang="en-US" sz="14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Alshuwaykh</a:t>
            </a:r>
            <a:endParaRPr lang="en-US" sz="14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FC81DC-97CE-E3C0-B163-8E8CB0D2F996}"/>
              </a:ext>
            </a:extLst>
          </p:cNvPr>
          <p:cNvSpPr/>
          <p:nvPr/>
        </p:nvSpPr>
        <p:spPr>
          <a:xfrm>
            <a:off x="820738" y="1442965"/>
            <a:ext cx="98552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D8F61-CD6D-D596-992A-8CDD4BCB0386}"/>
              </a:ext>
            </a:extLst>
          </p:cNvPr>
          <p:cNvSpPr txBox="1"/>
          <p:nvPr/>
        </p:nvSpPr>
        <p:spPr>
          <a:xfrm>
            <a:off x="820738" y="1468139"/>
            <a:ext cx="985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Compile solidity apps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9B4D8B-7C48-F0F7-2D61-92EA4948180A}"/>
              </a:ext>
            </a:extLst>
          </p:cNvPr>
          <p:cNvSpPr/>
          <p:nvPr/>
        </p:nvSpPr>
        <p:spPr>
          <a:xfrm>
            <a:off x="2415858" y="1442965"/>
            <a:ext cx="144272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D16CD-B78B-878D-43DB-CD584A8D9D2D}"/>
              </a:ext>
            </a:extLst>
          </p:cNvPr>
          <p:cNvSpPr txBox="1"/>
          <p:nvPr/>
        </p:nvSpPr>
        <p:spPr>
          <a:xfrm>
            <a:off x="2415858" y="1468139"/>
            <a:ext cx="144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Connect Remix to  Ganache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AF793-3CF9-CF84-CFCB-90433628286C}"/>
              </a:ext>
            </a:extLst>
          </p:cNvPr>
          <p:cNvSpPr/>
          <p:nvPr/>
        </p:nvSpPr>
        <p:spPr>
          <a:xfrm>
            <a:off x="8938578" y="1442965"/>
            <a:ext cx="196088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F86957-360C-3F86-534A-8CFD8548F436}"/>
              </a:ext>
            </a:extLst>
          </p:cNvPr>
          <p:cNvSpPr txBox="1"/>
          <p:nvPr/>
        </p:nvSpPr>
        <p:spPr>
          <a:xfrm>
            <a:off x="8938578" y="1576999"/>
            <a:ext cx="196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Connect </a:t>
            </a:r>
            <a:r>
              <a:rPr lang="en-US" dirty="0" err="1"/>
              <a:t>Streamlit</a:t>
            </a:r>
            <a:r>
              <a:rPr lang="en-US" dirty="0"/>
              <a:t> to Ganache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7EBC57-9F42-1516-12D1-70D080BB38EA}"/>
              </a:ext>
            </a:extLst>
          </p:cNvPr>
          <p:cNvSpPr/>
          <p:nvPr/>
        </p:nvSpPr>
        <p:spPr>
          <a:xfrm>
            <a:off x="8838092" y="5853797"/>
            <a:ext cx="2194559" cy="646331"/>
          </a:xfrm>
          <a:prstGeom prst="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17CCF5-A1C7-5CA7-8A27-5E47D4FBDE81}"/>
              </a:ext>
            </a:extLst>
          </p:cNvPr>
          <p:cNvSpPr txBox="1"/>
          <p:nvPr/>
        </p:nvSpPr>
        <p:spPr>
          <a:xfrm>
            <a:off x="8833014" y="5987831"/>
            <a:ext cx="21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Buy tokens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4697AE-0197-7B43-03F6-90AC27593AC9}"/>
              </a:ext>
            </a:extLst>
          </p:cNvPr>
          <p:cNvSpPr/>
          <p:nvPr/>
        </p:nvSpPr>
        <p:spPr>
          <a:xfrm>
            <a:off x="4579212" y="2582617"/>
            <a:ext cx="196088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4BAADD-41BA-BAAE-6366-81E9FA0D36F9}"/>
              </a:ext>
            </a:extLst>
          </p:cNvPr>
          <p:cNvSpPr txBox="1"/>
          <p:nvPr/>
        </p:nvSpPr>
        <p:spPr>
          <a:xfrm>
            <a:off x="4579212" y="2716651"/>
            <a:ext cx="196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Deploy </a:t>
            </a:r>
            <a:r>
              <a:rPr lang="en-US" dirty="0" err="1"/>
              <a:t>Crowdsale</a:t>
            </a:r>
            <a:r>
              <a:rPr lang="en-US" dirty="0"/>
              <a:t> deployer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BFF513-2196-64FA-1970-8DEAEC102B23}"/>
              </a:ext>
            </a:extLst>
          </p:cNvPr>
          <p:cNvSpPr/>
          <p:nvPr/>
        </p:nvSpPr>
        <p:spPr>
          <a:xfrm>
            <a:off x="5931491" y="4359490"/>
            <a:ext cx="196088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EC2F82-374B-AF41-E711-243963B31920}"/>
              </a:ext>
            </a:extLst>
          </p:cNvPr>
          <p:cNvSpPr txBox="1"/>
          <p:nvPr/>
        </p:nvSpPr>
        <p:spPr>
          <a:xfrm>
            <a:off x="5931491" y="4493524"/>
            <a:ext cx="196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Crowdsale</a:t>
            </a:r>
            <a:r>
              <a:rPr lang="en-US" dirty="0"/>
              <a:t> contract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D54406-85E2-6648-F7D8-547E9AB8D43D}"/>
              </a:ext>
            </a:extLst>
          </p:cNvPr>
          <p:cNvSpPr/>
          <p:nvPr/>
        </p:nvSpPr>
        <p:spPr>
          <a:xfrm>
            <a:off x="3220154" y="4354252"/>
            <a:ext cx="196088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A99F48-8CB5-2D32-57F1-74BB2650C602}"/>
              </a:ext>
            </a:extLst>
          </p:cNvPr>
          <p:cNvSpPr txBox="1"/>
          <p:nvPr/>
        </p:nvSpPr>
        <p:spPr>
          <a:xfrm>
            <a:off x="3220154" y="4488286"/>
            <a:ext cx="19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Token Contract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AA45C5-656C-CA05-3FD3-423B942258CA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1806258" y="1929804"/>
            <a:ext cx="6096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66A83D-6F2E-8588-2E98-6B00ECE89336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9919018" y="2357365"/>
            <a:ext cx="16354" cy="34964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EC7C48C-55D7-6EAC-D612-77E7BB4A320A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3858578" y="1900165"/>
            <a:ext cx="720634" cy="1139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9A0255D-C6FD-0145-F267-FBE43D4E57D1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649164" y="3543062"/>
            <a:ext cx="1262767" cy="816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DD37E9-38F6-A922-69AE-0B99B1C181C1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4200594" y="3497017"/>
            <a:ext cx="1359058" cy="85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F8511E-1A1D-996A-A4EE-B60F8437E365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7892371" y="4808302"/>
            <a:ext cx="1870309" cy="8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1B82BE57-2A79-0B7B-4BA6-5828CBAECB1D}"/>
              </a:ext>
            </a:extLst>
          </p:cNvPr>
          <p:cNvSpPr/>
          <p:nvPr/>
        </p:nvSpPr>
        <p:spPr>
          <a:xfrm>
            <a:off x="4897464" y="5864682"/>
            <a:ext cx="2194559" cy="646331"/>
          </a:xfrm>
          <a:prstGeom prst="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7443DAB-DA8A-CF54-74DA-E73734271502}"/>
              </a:ext>
            </a:extLst>
          </p:cNvPr>
          <p:cNvSpPr txBox="1"/>
          <p:nvPr/>
        </p:nvSpPr>
        <p:spPr>
          <a:xfrm>
            <a:off x="4924658" y="5987831"/>
            <a:ext cx="21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Token information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D03B480-C55A-A7B4-2DB0-202594F1AB69}"/>
              </a:ext>
            </a:extLst>
          </p:cNvPr>
          <p:cNvCxnSpPr>
            <a:cxnSpLocks/>
            <a:stCxn id="22" idx="2"/>
            <a:endCxn id="64" idx="1"/>
          </p:cNvCxnSpPr>
          <p:nvPr/>
        </p:nvCxnSpPr>
        <p:spPr>
          <a:xfrm>
            <a:off x="4200594" y="5268652"/>
            <a:ext cx="724064" cy="903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2D43779-48CA-3C73-99BE-C0801856E86F}"/>
              </a:ext>
            </a:extLst>
          </p:cNvPr>
          <p:cNvCxnSpPr>
            <a:cxnSpLocks/>
            <a:stCxn id="17" idx="1"/>
            <a:endCxn id="64" idx="3"/>
          </p:cNvCxnSpPr>
          <p:nvPr/>
        </p:nvCxnSpPr>
        <p:spPr>
          <a:xfrm flipH="1">
            <a:off x="7119216" y="6172497"/>
            <a:ext cx="17137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138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F7504-00B1-663E-3AD7-5BFA156B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D127-B0AC-DF4B-853E-8B34DF114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146" y="2550220"/>
            <a:ext cx="5452186" cy="310830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Process: Remix/Solidity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Process: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Streamlit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Chart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Improvements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9F26C-40E9-E4B0-2045-23960946ABFA}"/>
              </a:ext>
            </a:extLst>
          </p:cNvPr>
          <p:cNvSpPr txBox="1"/>
          <p:nvPr/>
        </p:nvSpPr>
        <p:spPr>
          <a:xfrm>
            <a:off x="7886699" y="128587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Erin O’Leary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fountain pen on a piece of paper&#10;&#10;Description automatically generated">
            <a:extLst>
              <a:ext uri="{FF2B5EF4-FFF2-40B4-BE49-F238E27FC236}">
                <a16:creationId xmlns:a16="http://schemas.microsoft.com/office/drawing/2014/main" id="{0098ADCD-538C-B10F-678D-75EF6D145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85" y="2249483"/>
            <a:ext cx="4145905" cy="41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23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285868"/>
            <a:ext cx="5220940" cy="11802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126205" y="541869"/>
            <a:ext cx="5220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improvements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DD3EC-7FEA-D98A-7C9C-30B3444E28F6}"/>
              </a:ext>
            </a:extLst>
          </p:cNvPr>
          <p:cNvSpPr txBox="1"/>
          <p:nvPr/>
        </p:nvSpPr>
        <p:spPr>
          <a:xfrm>
            <a:off x="-4054079" y="1364944"/>
            <a:ext cx="32254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lack-Lato"/>
              </a:rPr>
              <a:t>Sam[Data format]</a:t>
            </a:r>
          </a:p>
          <a:p>
            <a:endParaRPr lang="en-US" dirty="0">
              <a:latin typeface="Slack-Lato"/>
            </a:endParaRPr>
          </a:p>
          <a:p>
            <a:r>
              <a:rPr lang="en-US" dirty="0"/>
              <a:t>What Data did we use and where did we get it from?</a:t>
            </a:r>
          </a:p>
          <a:p>
            <a:endParaRPr lang="en-US" dirty="0"/>
          </a:p>
          <a:p>
            <a:r>
              <a:rPr lang="en-US" dirty="0"/>
              <a:t>How did we access it?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51F4F-AA05-529B-CEDD-37521CD38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5745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Connect </a:t>
            </a:r>
            <a:r>
              <a:rPr lang="en-US" dirty="0" err="1">
                <a:solidFill>
                  <a:schemeClr val="bg1"/>
                </a:solidFill>
              </a:rPr>
              <a:t>ChainLink</a:t>
            </a:r>
            <a:r>
              <a:rPr lang="en-US" dirty="0">
                <a:solidFill>
                  <a:schemeClr val="bg1"/>
                </a:solidFill>
              </a:rPr>
              <a:t> input to the </a:t>
            </a:r>
            <a:r>
              <a:rPr lang="en-US" dirty="0" err="1">
                <a:solidFill>
                  <a:schemeClr val="bg1"/>
                </a:solidFill>
              </a:rPr>
              <a:t>Streamlit</a:t>
            </a:r>
            <a:r>
              <a:rPr lang="en-US" dirty="0">
                <a:solidFill>
                  <a:schemeClr val="bg1"/>
                </a:solidFill>
              </a:rPr>
              <a:t> app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Connect trading algorithm to </a:t>
            </a:r>
            <a:r>
              <a:rPr lang="en-US" dirty="0" err="1">
                <a:solidFill>
                  <a:schemeClr val="bg1"/>
                </a:solidFill>
              </a:rPr>
              <a:t>Streamlit</a:t>
            </a:r>
            <a:r>
              <a:rPr lang="en-US" dirty="0">
                <a:solidFill>
                  <a:schemeClr val="bg1"/>
                </a:solidFill>
              </a:rPr>
              <a:t> app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Show live graphs from the market representing the token’s value; track the accounts as they build value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Add an oracle to connect </a:t>
            </a:r>
            <a:r>
              <a:rPr lang="en-US" dirty="0" err="1">
                <a:solidFill>
                  <a:schemeClr val="bg1"/>
                </a:solidFill>
              </a:rPr>
              <a:t>chainlink</a:t>
            </a:r>
            <a:r>
              <a:rPr lang="en-US" dirty="0">
                <a:solidFill>
                  <a:schemeClr val="bg1"/>
                </a:solidFill>
              </a:rPr>
              <a:t> for up to the minute pricing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Philanthropy options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BB4F38-7B8C-9E31-8A38-B02A9A47CAF5}"/>
              </a:ext>
            </a:extLst>
          </p:cNvPr>
          <p:cNvSpPr txBox="1"/>
          <p:nvPr/>
        </p:nvSpPr>
        <p:spPr>
          <a:xfrm>
            <a:off x="7886699" y="128587"/>
            <a:ext cx="4186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Harith </a:t>
            </a:r>
            <a:r>
              <a:rPr lang="en-US" sz="14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Alshuwaykh</a:t>
            </a:r>
            <a:endParaRPr lang="en-US" sz="14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16091A-224D-F8E2-3CDB-167564363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643" y="4144532"/>
            <a:ext cx="5388753" cy="258488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03667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hand writing on a blackboard&#10;&#10;Description automatically generated">
            <a:extLst>
              <a:ext uri="{FF2B5EF4-FFF2-40B4-BE49-F238E27FC236}">
                <a16:creationId xmlns:a16="http://schemas.microsoft.com/office/drawing/2014/main" id="{92579D7C-0793-DB49-861D-FEEEDE44A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54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89FC9-EE39-834B-32CF-3BBEBFD9A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5F21D-3DD3-A103-5701-A8BAB2B7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824020-B33D-7E56-114A-EBF0AFDF5D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006430-97D9-97C6-690B-8ABBF43A497E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0E488F-169A-833F-81D1-16F6D60D6C34}"/>
              </a:ext>
            </a:extLst>
          </p:cNvPr>
          <p:cNvCxnSpPr>
            <a:cxnSpLocks/>
          </p:cNvCxnSpPr>
          <p:nvPr/>
        </p:nvCxnSpPr>
        <p:spPr>
          <a:xfrm>
            <a:off x="126206" y="1285868"/>
            <a:ext cx="5220940" cy="11802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33854F-A9D2-075E-5568-4FAF528D7197}"/>
              </a:ext>
            </a:extLst>
          </p:cNvPr>
          <p:cNvSpPr txBox="1"/>
          <p:nvPr/>
        </p:nvSpPr>
        <p:spPr>
          <a:xfrm>
            <a:off x="126205" y="541869"/>
            <a:ext cx="5220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What?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203012-F310-04CE-3314-B35D34738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" b="-1"/>
          <a:stretch/>
        </p:blipFill>
        <p:spPr>
          <a:xfrm>
            <a:off x="3737061" y="1447576"/>
            <a:ext cx="4713115" cy="5131929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092A6-A951-5B7B-CE4E-1165A8745280}"/>
              </a:ext>
            </a:extLst>
          </p:cNvPr>
          <p:cNvSpPr txBox="1"/>
          <p:nvPr/>
        </p:nvSpPr>
        <p:spPr>
          <a:xfrm>
            <a:off x="7886699" y="128587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Erin O’Leary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960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2B24F5-224F-8C1B-9585-D0B3C3A81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27" y="1825625"/>
            <a:ext cx="9232345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285868"/>
            <a:ext cx="3921138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1DA2CF-E777-2381-CF20-E043F7839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467" y="203894"/>
            <a:ext cx="3822439" cy="6364288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087FDF-B079-D5D2-E003-BABE15389B69}"/>
              </a:ext>
            </a:extLst>
          </p:cNvPr>
          <p:cNvSpPr txBox="1"/>
          <p:nvPr/>
        </p:nvSpPr>
        <p:spPr>
          <a:xfrm>
            <a:off x="7886699" y="128587"/>
            <a:ext cx="4186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Harith </a:t>
            </a:r>
            <a:r>
              <a:rPr lang="en-US" sz="14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Alshuwaykh</a:t>
            </a:r>
            <a:endParaRPr lang="en-US" sz="14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553D7-1B25-D8B0-48CF-9FEDA14FCF37}"/>
              </a:ext>
            </a:extLst>
          </p:cNvPr>
          <p:cNvSpPr txBox="1"/>
          <p:nvPr/>
        </p:nvSpPr>
        <p:spPr>
          <a:xfrm>
            <a:off x="126206" y="541869"/>
            <a:ext cx="39211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Coin</a:t>
            </a:r>
          </a:p>
        </p:txBody>
      </p:sp>
    </p:spTree>
    <p:extLst>
      <p:ext uri="{BB962C8B-B14F-4D97-AF65-F5344CB8AC3E}">
        <p14:creationId xmlns:p14="http://schemas.microsoft.com/office/powerpoint/2010/main" val="111039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2B24F5-224F-8C1B-9585-D0B3C3A81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27" y="1825625"/>
            <a:ext cx="9232345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285868"/>
            <a:ext cx="4090194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and white website&#10;&#10;Description automatically generated">
            <a:extLst>
              <a:ext uri="{FF2B5EF4-FFF2-40B4-BE49-F238E27FC236}">
                <a16:creationId xmlns:a16="http://schemas.microsoft.com/office/drawing/2014/main" id="{A2C6FD71-43E9-E7A8-289F-323F62335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93" y="1422651"/>
            <a:ext cx="6719207" cy="5242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C82A71-ACCB-230D-D2E8-D2B09DC07E3B}"/>
              </a:ext>
            </a:extLst>
          </p:cNvPr>
          <p:cNvSpPr txBox="1"/>
          <p:nvPr/>
        </p:nvSpPr>
        <p:spPr>
          <a:xfrm>
            <a:off x="7886699" y="128587"/>
            <a:ext cx="4186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Harith </a:t>
            </a:r>
            <a:r>
              <a:rPr lang="en-US" sz="14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Alshuwaykh</a:t>
            </a:r>
            <a:endParaRPr lang="en-US" sz="14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4742EA-3A51-146D-3988-F92C9AF180F1}"/>
              </a:ext>
            </a:extLst>
          </p:cNvPr>
          <p:cNvSpPr txBox="1"/>
          <p:nvPr/>
        </p:nvSpPr>
        <p:spPr>
          <a:xfrm>
            <a:off x="126205" y="518280"/>
            <a:ext cx="4090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pic>
        <p:nvPicPr>
          <p:cNvPr id="17" name="Picture 16" descr="A clock with gears and cogs&#10;&#10;Description automatically generated">
            <a:extLst>
              <a:ext uri="{FF2B5EF4-FFF2-40B4-BE49-F238E27FC236}">
                <a16:creationId xmlns:a16="http://schemas.microsoft.com/office/drawing/2014/main" id="{1B099E76-6623-30BD-7402-F6DC16607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4" y="1533670"/>
            <a:ext cx="5020506" cy="502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5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2B24F5-224F-8C1B-9585-D0B3C3A81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27" y="1825625"/>
            <a:ext cx="9232345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285868"/>
            <a:ext cx="5220940" cy="11802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-1046382" y="143831"/>
            <a:ext cx="64574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 Solidity Apps for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1DB775-62CE-BC9F-AD32-1DEE38E317B0}"/>
              </a:ext>
            </a:extLst>
          </p:cNvPr>
          <p:cNvSpPr txBox="1"/>
          <p:nvPr/>
        </p:nvSpPr>
        <p:spPr>
          <a:xfrm>
            <a:off x="7886700" y="112991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Sam Muslin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7812E40-7CFF-A6CF-0DD4-BC973FF77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8" y="1523216"/>
            <a:ext cx="10515601" cy="4956155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168910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285868"/>
            <a:ext cx="5220940" cy="11802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A592B42-F315-3190-CB5D-8C1DCCA1B6DA}"/>
              </a:ext>
            </a:extLst>
          </p:cNvPr>
          <p:cNvSpPr txBox="1"/>
          <p:nvPr/>
        </p:nvSpPr>
        <p:spPr>
          <a:xfrm>
            <a:off x="7886699" y="128587"/>
            <a:ext cx="4186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Sam Muslin</a:t>
            </a:r>
          </a:p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99C4B01-0490-0196-9769-F82E4C607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00" y="1459776"/>
            <a:ext cx="8335514" cy="5154020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7D2D5-E6C6-09BB-D82E-B8B4BD61A6A9}"/>
              </a:ext>
            </a:extLst>
          </p:cNvPr>
          <p:cNvSpPr txBox="1"/>
          <p:nvPr/>
        </p:nvSpPr>
        <p:spPr>
          <a:xfrm>
            <a:off x="435429" y="143831"/>
            <a:ext cx="49756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 the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crowdsale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solidity app</a:t>
            </a:r>
          </a:p>
        </p:txBody>
      </p:sp>
    </p:spTree>
    <p:extLst>
      <p:ext uri="{BB962C8B-B14F-4D97-AF65-F5344CB8AC3E}">
        <p14:creationId xmlns:p14="http://schemas.microsoft.com/office/powerpoint/2010/main" val="53315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4AA057-CACD-034E-7479-B0E1C4D862C8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891350"/>
            <a:ext cx="8317329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82329" y="183730"/>
            <a:ext cx="84459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 of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crowdsale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deployer using token name, symbol, and wallet, resulting in deployed contract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592B42-F315-3190-CB5D-8C1DCCA1B6DA}"/>
              </a:ext>
            </a:extLst>
          </p:cNvPr>
          <p:cNvSpPr txBox="1"/>
          <p:nvPr/>
        </p:nvSpPr>
        <p:spPr>
          <a:xfrm>
            <a:off x="7899056" y="66802"/>
            <a:ext cx="4186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Sam Muslin</a:t>
            </a:r>
          </a:p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Content Placeholder 4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D76C217B-BD87-9B83-14B7-93B10AFB9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99" y="343211"/>
            <a:ext cx="2275990" cy="6361488"/>
          </a:xfrm>
          <a:ln w="19050">
            <a:solidFill>
              <a:srgbClr val="FFFF00"/>
            </a:solidFill>
          </a:ln>
        </p:spPr>
      </p:pic>
      <p:pic>
        <p:nvPicPr>
          <p:cNvPr id="16" name="Picture 15" descr="A piggy bank with coins falling&#10;&#10;Description automatically generated">
            <a:extLst>
              <a:ext uri="{FF2B5EF4-FFF2-40B4-BE49-F238E27FC236}">
                <a16:creationId xmlns:a16="http://schemas.microsoft.com/office/drawing/2014/main" id="{E736B146-B188-248A-26A1-72230C756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16" y="2218413"/>
            <a:ext cx="4409107" cy="44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1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C7FB-7974-6495-C221-8D11C04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3FF64-B905-CF6F-BFC1-107D49805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65FFF8-FDBD-9E73-6E91-C79F67CA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BA741-66CB-37F4-E061-7AF35B5FC633}"/>
              </a:ext>
            </a:extLst>
          </p:cNvPr>
          <p:cNvSpPr/>
          <p:nvPr/>
        </p:nvSpPr>
        <p:spPr>
          <a:xfrm>
            <a:off x="114300" y="128587"/>
            <a:ext cx="11958638" cy="660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C673B1-26F6-4416-3E21-C88A8DB70859}"/>
              </a:ext>
            </a:extLst>
          </p:cNvPr>
          <p:cNvCxnSpPr>
            <a:cxnSpLocks/>
          </p:cNvCxnSpPr>
          <p:nvPr/>
        </p:nvCxnSpPr>
        <p:spPr>
          <a:xfrm>
            <a:off x="126206" y="1285868"/>
            <a:ext cx="5220940" cy="11802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6FC43-75B8-DCA5-B6C2-A2B4E1C6188B}"/>
              </a:ext>
            </a:extLst>
          </p:cNvPr>
          <p:cNvSpPr txBox="1"/>
          <p:nvPr/>
        </p:nvSpPr>
        <p:spPr>
          <a:xfrm>
            <a:off x="154669" y="365125"/>
            <a:ext cx="6070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 Token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Crowdsale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at address of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crowdsale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resulting deployed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crowdsale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contract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953872-7153-48AC-A7C8-56CD5742EB34}"/>
              </a:ext>
            </a:extLst>
          </p:cNvPr>
          <p:cNvSpPr txBox="1"/>
          <p:nvPr/>
        </p:nvSpPr>
        <p:spPr>
          <a:xfrm>
            <a:off x="7886700" y="112991"/>
            <a:ext cx="418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Briefer: Sam Muslin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81D8992-C2F3-CF00-29AD-64107B4D6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819" y="182561"/>
            <a:ext cx="1742975" cy="6492875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743792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14787</TotalTime>
  <Words>543</Words>
  <Application>Microsoft Office PowerPoint</Application>
  <PresentationFormat>Widescreen</PresentationFormat>
  <Paragraphs>113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Slack-Lato</vt:lpstr>
      <vt:lpstr>Office Theme</vt:lpstr>
      <vt:lpstr>Introducing  Global Coin 12 March 2024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MACD Indicator as a Trading Strategy 14 November 2023</dc:title>
  <dc:creator>Erin OLeary</dc:creator>
  <cp:lastModifiedBy>Erin OLeary</cp:lastModifiedBy>
  <cp:revision>82</cp:revision>
  <dcterms:created xsi:type="dcterms:W3CDTF">2023-11-08T04:02:47Z</dcterms:created>
  <dcterms:modified xsi:type="dcterms:W3CDTF">2024-03-12T05:04:34Z</dcterms:modified>
</cp:coreProperties>
</file>